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Raleway"/>
      <p:regular r:id="rId46"/>
      <p:bold r:id="rId47"/>
      <p:italic r:id="rId48"/>
      <p:boldItalic r:id="rId49"/>
    </p:embeddedFont>
    <p:embeddedFont>
      <p:font typeface="Lato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54" roundtripDataSignature="AMtx7mgjx1fAMnotc2US2CtoRZ7n9gps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Raleway-regular.fntdata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aleway-italic.fntdata"/><Relationship Id="rId47" Type="http://schemas.openxmlformats.org/officeDocument/2006/relationships/font" Target="fonts/Raleway-bold.fntdata"/><Relationship Id="rId49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bold.fntdata"/><Relationship Id="rId50" Type="http://schemas.openxmlformats.org/officeDocument/2006/relationships/font" Target="fonts/Lato-regular.fntdata"/><Relationship Id="rId53" Type="http://schemas.openxmlformats.org/officeDocument/2006/relationships/font" Target="fonts/Lato-boldItalic.fntdata"/><Relationship Id="rId52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gif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gif>
</file>

<file path=ppt/media/image2.png>
</file>

<file path=ppt/media/image21.gif>
</file>

<file path=ppt/media/image22.gif>
</file>

<file path=ppt/media/image23.gif>
</file>

<file path=ppt/media/image24.png>
</file>

<file path=ppt/media/image25.gif>
</file>

<file path=ppt/media/image26.png>
</file>

<file path=ppt/media/image27.png>
</file>

<file path=ppt/media/image28.png>
</file>

<file path=ppt/media/image29.gif>
</file>

<file path=ppt/media/image3.gif>
</file>

<file path=ppt/media/image30.gif>
</file>

<file path=ppt/media/image32.gif>
</file>

<file path=ppt/media/image33.gif>
</file>

<file path=ppt/media/image34.gif>
</file>

<file path=ppt/media/image35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 =&gt; Recurrent (Recursive or repetitive 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 =&gt; Neural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 =&gt; Network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1- =&gt; 1-data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4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" name="Google Shape;16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5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5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5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5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5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4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4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" name="Google Shape;23;p4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4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4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4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4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4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4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4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4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4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4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4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4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4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4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4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4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4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4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amazon.in/gp/customer-reviews/RCEEIEU0VZML6/ref=cm_cr_dp_d_rvw_ttl?ie=UTF8&amp;ASIN=9352135210" TargetMode="External"/><Relationship Id="rId4" Type="http://schemas.openxmlformats.org/officeDocument/2006/relationships/hyperlink" Target="https://www.amazon.in/gp/customer-reviews/RCEEIEU0VZML6/ref=cm_cr_dp_d_rvw_ttl?ie=UTF8&amp;ASIN=9352135210" TargetMode="External"/><Relationship Id="rId5" Type="http://schemas.openxmlformats.org/officeDocument/2006/relationships/hyperlink" Target="https://www.amazon.in/gp/customer-reviews/RCEEIEU0VZML6/ref=cm_cr_dp_d_rvw_ttl?ie=UTF8&amp;ASIN=9352135210" TargetMode="External"/><Relationship Id="rId6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amazon.in/gp/customer-reviews/RCEEIEU0VZML6/ref=cm_cr_dp_d_rvw_ttl?ie=UTF8&amp;ASIN=9352135210" TargetMode="External"/><Relationship Id="rId4" Type="http://schemas.openxmlformats.org/officeDocument/2006/relationships/hyperlink" Target="https://www.amazon.in/gp/customer-reviews/RCEEIEU0VZML6/ref=cm_cr_dp_d_rvw_ttl?ie=UTF8&amp;ASIN=9352135210" TargetMode="External"/><Relationship Id="rId5" Type="http://schemas.openxmlformats.org/officeDocument/2006/relationships/hyperlink" Target="https://www.amazon.in/gp/customer-reviews/RCEEIEU0VZML6/ref=cm_cr_dp_d_rvw_ttl?ie=UTF8&amp;ASIN=9352135210" TargetMode="External"/><Relationship Id="rId6" Type="http://schemas.openxmlformats.org/officeDocument/2006/relationships/hyperlink" Target="https://www.amazon.in/gp/customer-reviews/RCEEIEU0VZML6/ref=cm_cr_dp_d_rvw_ttl?ie=UTF8&amp;ASIN=9352135210" TargetMode="External"/><Relationship Id="rId7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Relationship Id="rId4" Type="http://schemas.openxmlformats.org/officeDocument/2006/relationships/hyperlink" Target="https://www.amazon.in/gp/customer-reviews/RCEEIEU0VZML6/ref=cm_cr_dp_d_rvw_ttl?ie=UTF8&amp;ASIN=9352135210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gif"/><Relationship Id="rId4" Type="http://schemas.openxmlformats.org/officeDocument/2006/relationships/image" Target="../media/image29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2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0.gif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4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3.gif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5.png"/><Relationship Id="rId4" Type="http://schemas.openxmlformats.org/officeDocument/2006/relationships/image" Target="../media/image1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colah.github.io/posts/2015-08-Understanding-LSTMs/" TargetMode="External"/><Relationship Id="rId4" Type="http://schemas.openxmlformats.org/officeDocument/2006/relationships/hyperlink" Target="https://towardsdatascience.com/illustrated-guide-to-lstms-and-gru-s-a-step-by-step-explanation-44e9eb85bf21" TargetMode="External"/><Relationship Id="rId5" Type="http://schemas.openxmlformats.org/officeDocument/2006/relationships/hyperlink" Target="https://towardsdatascience.com/illustrated-guide-to-recurrent-neural-networks-79e5eb8049c9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idx="1" type="body"/>
          </p:nvPr>
        </p:nvSpPr>
        <p:spPr>
          <a:xfrm>
            <a:off x="486800" y="1261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RNN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LSTM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GRU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0"/>
          <p:cNvPicPr preferRelativeResize="0"/>
          <p:nvPr/>
        </p:nvPicPr>
        <p:blipFill rotWithShape="1">
          <a:blip r:embed="rId3">
            <a:alphaModFix/>
          </a:blip>
          <a:srcRect b="0" l="71811" r="3528" t="0"/>
          <a:stretch/>
        </p:blipFill>
        <p:spPr>
          <a:xfrm>
            <a:off x="6195150" y="1586025"/>
            <a:ext cx="1255724" cy="264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63725" y="1697025"/>
            <a:ext cx="238125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CHATBOT EXAMPLE</a:t>
            </a:r>
            <a:endParaRPr/>
          </a:p>
        </p:txBody>
      </p:sp>
      <p:pic>
        <p:nvPicPr>
          <p:cNvPr id="139" name="Google Shape;13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19250" y="2444050"/>
            <a:ext cx="1656951" cy="165695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1"/>
          <p:cNvSpPr txBox="1"/>
          <p:nvPr/>
        </p:nvSpPr>
        <p:spPr>
          <a:xfrm>
            <a:off x="2353250" y="2323650"/>
            <a:ext cx="24660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YOU:</a:t>
            </a: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WHAT  TIME  IS  IT ?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1"/>
          <p:cNvSpPr txBox="1"/>
          <p:nvPr/>
        </p:nvSpPr>
        <p:spPr>
          <a:xfrm>
            <a:off x="2480550" y="4275300"/>
            <a:ext cx="27651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ASKING FOR TIME …. 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199" cy="4363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940350"/>
            <a:ext cx="8839199" cy="3977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38150" y="1285875"/>
            <a:ext cx="47625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0175" y="1501000"/>
            <a:ext cx="47625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6000" y="1285875"/>
            <a:ext cx="47625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582850"/>
            <a:ext cx="8839199" cy="4197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50" y="1126200"/>
            <a:ext cx="6078649" cy="288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/>
          <p:cNvPicPr preferRelativeResize="0"/>
          <p:nvPr/>
        </p:nvPicPr>
        <p:blipFill rotWithShape="1">
          <a:blip r:embed="rId4">
            <a:alphaModFix/>
          </a:blip>
          <a:srcRect b="0" l="30515" r="30886" t="0"/>
          <a:stretch/>
        </p:blipFill>
        <p:spPr>
          <a:xfrm>
            <a:off x="7325725" y="1719350"/>
            <a:ext cx="1597777" cy="1851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18"/>
          <p:cNvCxnSpPr>
            <a:endCxn id="177" idx="2"/>
          </p:cNvCxnSpPr>
          <p:nvPr/>
        </p:nvCxnSpPr>
        <p:spPr>
          <a:xfrm>
            <a:off x="5923214" y="1405625"/>
            <a:ext cx="2201400" cy="2165400"/>
          </a:xfrm>
          <a:prstGeom prst="bentConnector4">
            <a:avLst>
              <a:gd fmla="val 54025" name="adj1"/>
              <a:gd fmla="val 110997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9" name="Google Shape;179;p18"/>
          <p:cNvSpPr txBox="1"/>
          <p:nvPr/>
        </p:nvSpPr>
        <p:spPr>
          <a:xfrm>
            <a:off x="1189200" y="1955250"/>
            <a:ext cx="452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h1</a:t>
            </a:r>
            <a:endParaRPr b="1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2408400" y="1955250"/>
            <a:ext cx="452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h2</a:t>
            </a:r>
            <a:endParaRPr b="1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3627600" y="1955250"/>
            <a:ext cx="452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h3</a:t>
            </a:r>
            <a:endParaRPr b="1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4846800" y="1955250"/>
            <a:ext cx="452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h4</a:t>
            </a:r>
            <a:endParaRPr b="1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8360925" y="2450550"/>
            <a:ext cx="7296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FFNN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143000"/>
            <a:ext cx="7110099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/>
              <a:t>RNN ( recurrent NN )</a:t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400">
                <a:solidFill>
                  <a:schemeClr val="dk1"/>
                </a:solidFill>
              </a:rPr>
              <a:t>Great  for modeling sequential data.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" sz="1400">
                <a:solidFill>
                  <a:schemeClr val="dk1"/>
                </a:solidFill>
              </a:rPr>
              <a:t>Eg of sequential data - speech, audio, text etc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" sz="1400">
                <a:solidFill>
                  <a:schemeClr val="dk1"/>
                </a:solidFill>
              </a:rPr>
              <a:t>Use cases - speech recognition, language translation, stock prediction etc 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415147"/>
            <a:ext cx="5822826" cy="276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0"/>
          <p:cNvSpPr txBox="1"/>
          <p:nvPr/>
        </p:nvSpPr>
        <p:spPr>
          <a:xfrm>
            <a:off x="904675" y="3297675"/>
            <a:ext cx="76314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RNNs suffer from vanishing gradient hence they have short term memory.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5" name="Google Shape;19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73925" y="3737401"/>
            <a:ext cx="5041574" cy="140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/>
          <p:nvPr/>
        </p:nvSpPr>
        <p:spPr>
          <a:xfrm>
            <a:off x="714975" y="602350"/>
            <a:ext cx="78576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LSTM and GRU ( comes to rescue to tackle short term memory issue )</a:t>
            </a:r>
            <a:endParaRPr b="1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1" name="Google Shape;20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345750"/>
            <a:ext cx="4831150" cy="3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07350" y="1650550"/>
            <a:ext cx="3855651" cy="2522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1" cy="2870462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 txBox="1"/>
          <p:nvPr/>
        </p:nvSpPr>
        <p:spPr>
          <a:xfrm>
            <a:off x="328300" y="3195525"/>
            <a:ext cx="2816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Simple arch.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Good for speed as it has less tensor ops.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Suffers short term memory.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4158575" y="3224725"/>
            <a:ext cx="4421100" cy="14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Quite complex.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Good for modeling longer sequences which has long term dependencies.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Conquers short term memory.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446925"/>
            <a:ext cx="8762476" cy="454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USE cases -</a:t>
            </a:r>
            <a:endParaRPr/>
          </a:p>
        </p:txBody>
      </p:sp>
      <p:sp>
        <p:nvSpPr>
          <p:cNvPr id="220" name="Google Shape;220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AutoNum type="arabicPeriod"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Speech recognition</a:t>
            </a:r>
            <a:endParaRPr b="1" sz="26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AutoNum type="arabicPeriod"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Generating caption for a pic</a:t>
            </a:r>
            <a:endParaRPr b="1" sz="26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AutoNum type="arabicPeriod"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Text generation</a:t>
            </a:r>
            <a:endParaRPr b="1" sz="26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Customer review example-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sp>
        <p:nvSpPr>
          <p:cNvPr id="226" name="Google Shape;226;p25"/>
          <p:cNvSpPr txBox="1"/>
          <p:nvPr>
            <p:ph idx="1" type="body"/>
          </p:nvPr>
        </p:nvSpPr>
        <p:spPr>
          <a:xfrm>
            <a:off x="729450" y="2078875"/>
            <a:ext cx="53259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i="1" lang="en" sz="1400">
                <a:solidFill>
                  <a:srgbClr val="0066C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5.0 out of 5 stars</a:t>
            </a:r>
            <a:endParaRPr b="1" i="1" sz="1400">
              <a:solidFill>
                <a:srgbClr val="0066C0"/>
              </a:solidFill>
              <a:highlight>
                <a:srgbClr val="FFFFFF"/>
              </a:highlight>
              <a:uFill>
                <a:noFill/>
              </a:uFill>
              <a:latin typeface="Arial"/>
              <a:ea typeface="Arial"/>
              <a:cs typeface="Arial"/>
              <a:sym typeface="Arial"/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 perfect book for ML Scikit and Tensorflow</a:t>
            </a:r>
            <a:endParaRPr b="1" sz="14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This is one of the best books you can get for someone who is just starting out in ML, in its libraries such as Tensorflow, </a:t>
            </a:r>
            <a:r>
              <a:rPr b="1" i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covers the basics very good.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As a book, it is 5/5</a:t>
            </a:r>
            <a:endParaRPr b="1" sz="14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b="1" sz="1400"/>
          </a:p>
        </p:txBody>
      </p:sp>
      <p:pic>
        <p:nvPicPr>
          <p:cNvPr id="227" name="Google Shape;227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8100" y="790463"/>
            <a:ext cx="2667000" cy="34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Customer review example-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sp>
        <p:nvSpPr>
          <p:cNvPr id="233" name="Google Shape;233;p26"/>
          <p:cNvSpPr txBox="1"/>
          <p:nvPr>
            <p:ph idx="1" type="body"/>
          </p:nvPr>
        </p:nvSpPr>
        <p:spPr>
          <a:xfrm>
            <a:off x="729450" y="2078875"/>
            <a:ext cx="53259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i="1" lang="en" sz="1400">
                <a:solidFill>
                  <a:srgbClr val="0066C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5.0 out of 5 stars</a:t>
            </a:r>
            <a:endParaRPr b="1" i="1" sz="1400">
              <a:solidFill>
                <a:srgbClr val="0066C0"/>
              </a:solidFill>
              <a:highlight>
                <a:srgbClr val="FFFFFF"/>
              </a:highlight>
              <a:uFill>
                <a:noFill/>
              </a:uFill>
              <a:latin typeface="Arial"/>
              <a:ea typeface="Arial"/>
              <a:cs typeface="Arial"/>
              <a:sym typeface="Arial"/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 perfect book </a:t>
            </a:r>
            <a:r>
              <a:rPr b="1" lang="en" sz="1400">
                <a:solidFill>
                  <a:srgbClr val="999999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ML Scikit and Tensorflow</a:t>
            </a:r>
            <a:endParaRPr b="1" sz="1400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400">
                <a:solidFill>
                  <a:srgbClr val="99999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This is one of the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best books </a:t>
            </a:r>
            <a:r>
              <a:rPr b="1" lang="en" sz="1400">
                <a:solidFill>
                  <a:srgbClr val="B7B7B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you can get for someone who is just starting out in ML, in its libraries such as Tensorflow,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covers the basics very good.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As a book, it is 5/5</a:t>
            </a:r>
            <a:endParaRPr b="1" sz="14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b="1" sz="1400"/>
          </a:p>
        </p:txBody>
      </p:sp>
      <p:pic>
        <p:nvPicPr>
          <p:cNvPr id="234" name="Google Shape;234;p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88100" y="790463"/>
            <a:ext cx="2667000" cy="34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669100"/>
            <a:ext cx="8839199" cy="1279358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7"/>
          <p:cNvSpPr txBox="1"/>
          <p:nvPr/>
        </p:nvSpPr>
        <p:spPr>
          <a:xfrm>
            <a:off x="152400" y="2676725"/>
            <a:ext cx="8916300" cy="335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1" i="0" lang="en" sz="1400" u="none" cap="none" strike="noStrike">
                <a:solidFill>
                  <a:srgbClr val="111111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perfect       book           for             ML          Scikit        and       Tensorflow</a:t>
            </a:r>
            <a:r>
              <a:rPr b="1" i="0" lang="en" sz="1400" u="none" cap="none" strike="noStrike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This            is             one 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50" y="1375550"/>
            <a:ext cx="8839199" cy="2326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265775"/>
            <a:ext cx="8839199" cy="3498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1" cy="4173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Tanh function and Sigmoid function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453950"/>
            <a:ext cx="8839199" cy="3498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525"/>
            <a:ext cx="8839199" cy="3498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71600"/>
            <a:ext cx="8839199" cy="1172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3382157"/>
            <a:ext cx="8839199" cy="1172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261025"/>
            <a:ext cx="8257025" cy="38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4"/>
          <p:cNvSpPr txBox="1"/>
          <p:nvPr/>
        </p:nvSpPr>
        <p:spPr>
          <a:xfrm>
            <a:off x="368525" y="525325"/>
            <a:ext cx="63744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b="1" i="0" lang="en" sz="19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Forget gate</a:t>
            </a:r>
            <a:endParaRPr b="1" i="0" sz="195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256700"/>
            <a:ext cx="8309700" cy="384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5"/>
          <p:cNvSpPr txBox="1"/>
          <p:nvPr/>
        </p:nvSpPr>
        <p:spPr>
          <a:xfrm>
            <a:off x="791900" y="517475"/>
            <a:ext cx="55827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b="1" i="0" lang="en" sz="19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Input Gate</a:t>
            </a:r>
            <a:endParaRPr b="1" i="0" sz="195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2375" y="1276425"/>
            <a:ext cx="8252850" cy="381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6"/>
          <p:cNvSpPr txBox="1"/>
          <p:nvPr/>
        </p:nvSpPr>
        <p:spPr>
          <a:xfrm>
            <a:off x="791900" y="478275"/>
            <a:ext cx="58569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b="1" i="0" lang="en" sz="19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Cell State</a:t>
            </a:r>
            <a:endParaRPr b="1" i="0" sz="195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175" y="1278025"/>
            <a:ext cx="8283651" cy="379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7"/>
          <p:cNvSpPr txBox="1"/>
          <p:nvPr/>
        </p:nvSpPr>
        <p:spPr>
          <a:xfrm>
            <a:off x="791900" y="525325"/>
            <a:ext cx="61002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b="1" i="0" lang="en" sz="19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Output Gate</a:t>
            </a:r>
            <a:endParaRPr b="1" i="0" sz="195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4675" y="685800"/>
            <a:ext cx="4260724" cy="3334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8"/>
          <p:cNvPicPr preferRelativeResize="0"/>
          <p:nvPr/>
        </p:nvPicPr>
        <p:blipFill rotWithShape="1">
          <a:blip r:embed="rId4">
            <a:alphaModFix/>
          </a:blip>
          <a:srcRect b="30675" l="0" r="50509" t="2143"/>
          <a:stretch/>
        </p:blipFill>
        <p:spPr>
          <a:xfrm>
            <a:off x="399875" y="678400"/>
            <a:ext cx="3967399" cy="342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9"/>
          <p:cNvPicPr preferRelativeResize="0"/>
          <p:nvPr/>
        </p:nvPicPr>
        <p:blipFill rotWithShape="1">
          <a:blip r:embed="rId3">
            <a:alphaModFix/>
          </a:blip>
          <a:srcRect b="31851" l="54360" r="0" t="1388"/>
          <a:stretch/>
        </p:blipFill>
        <p:spPr>
          <a:xfrm>
            <a:off x="2603125" y="1215325"/>
            <a:ext cx="3472925" cy="323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2" cy="4351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References -</a:t>
            </a:r>
            <a:endParaRPr/>
          </a:p>
        </p:txBody>
      </p:sp>
      <p:sp>
        <p:nvSpPr>
          <p:cNvPr id="312" name="Google Shape;312;p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http://colah.github.io/posts/2015-08-Understanding-LSTMs/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https://towardsdatascience.com/illustrated-guide-to-lstms-and-gru-s-a-step-by-step-explanation-44e9eb85bf21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https://towardsdatascience.com/illustrated-guide-to-recurrent-neural-networks-79e5eb8049c9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Example of a sequential memory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 txBox="1"/>
          <p:nvPr>
            <p:ph type="title"/>
          </p:nvPr>
        </p:nvSpPr>
        <p:spPr>
          <a:xfrm>
            <a:off x="204275" y="2197625"/>
            <a:ext cx="875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A B C D E F G H I J K L M N O P Q R S T U V W X Y Z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"/>
          <p:cNvSpPr txBox="1"/>
          <p:nvPr>
            <p:ph type="title"/>
          </p:nvPr>
        </p:nvSpPr>
        <p:spPr>
          <a:xfrm>
            <a:off x="311700" y="2197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400"/>
              <a:t>Z Y X W V U T S R Q P O N M L K J I H G F E D C B A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"/>
          <p:cNvSpPr txBox="1"/>
          <p:nvPr>
            <p:ph type="title"/>
          </p:nvPr>
        </p:nvSpPr>
        <p:spPr>
          <a:xfrm>
            <a:off x="204275" y="2197625"/>
            <a:ext cx="875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400" u="sng"/>
              <a:t>H</a:t>
            </a:r>
            <a:r>
              <a:rPr lang="en" sz="2400"/>
              <a:t> I J </a:t>
            </a:r>
            <a:r>
              <a:rPr lang="en" sz="2400">
                <a:solidFill>
                  <a:srgbClr val="999999"/>
                </a:solidFill>
              </a:rPr>
              <a:t>K L M N O P Q R S T U V W X Y Z</a:t>
            </a:r>
            <a:endParaRPr sz="2400">
              <a:solidFill>
                <a:srgbClr val="999999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"/>
          <p:cNvSpPr txBox="1"/>
          <p:nvPr>
            <p:ph type="title"/>
          </p:nvPr>
        </p:nvSpPr>
        <p:spPr>
          <a:xfrm>
            <a:off x="311700" y="1911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400"/>
              <a:t>THAT MEANS SEQ. DATA IS EASIER TO REMEMBER!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400"/>
              <a:t>&amp; RNNs ARE ABSTRACT CONCEPT OF SEQ. MEMORY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